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defTabSz="3133541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1pPr>
    <a:lvl2pPr marL="1566771" indent="-1109597" algn="l" defTabSz="3133541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2pPr>
    <a:lvl3pPr marL="3133541" indent="-2219195" algn="l" defTabSz="3133541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3pPr>
    <a:lvl4pPr marL="4701898" indent="-3330379" algn="l" defTabSz="3133541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4pPr>
    <a:lvl5pPr marL="6268669" indent="-4439977" algn="l" defTabSz="3133541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5pPr>
    <a:lvl6pPr marL="2285866" algn="l" defTabSz="914346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6pPr>
    <a:lvl7pPr marL="2743039" algn="l" defTabSz="914346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7pPr>
    <a:lvl8pPr marL="3200212" algn="l" defTabSz="914346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8pPr>
    <a:lvl9pPr marL="3657385" algn="l" defTabSz="914346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goedek" initials="kd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A18F3E"/>
    <a:srgbClr val="004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925" autoAdjust="0"/>
  </p:normalViewPr>
  <p:slideViewPr>
    <p:cSldViewPr>
      <p:cViewPr>
        <p:scale>
          <a:sx n="28" d="100"/>
          <a:sy n="28" d="100"/>
        </p:scale>
        <p:origin x="-294" y="-80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Kabala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temp(high)</c:v>
                </c:pt>
              </c:strCache>
            </c:strRef>
          </c:tx>
          <c:marker>
            <c:symbol val="none"/>
          </c:marker>
          <c:val>
            <c:numRef>
              <c:f>Sheet1!$B$8:$B$19</c:f>
              <c:numCache>
                <c:formatCode>General</c:formatCode>
                <c:ptCount val="12"/>
                <c:pt idx="0">
                  <c:v>91</c:v>
                </c:pt>
                <c:pt idx="1">
                  <c:v>95</c:v>
                </c:pt>
                <c:pt idx="2">
                  <c:v>95</c:v>
                </c:pt>
                <c:pt idx="3">
                  <c:v>92</c:v>
                </c:pt>
                <c:pt idx="4">
                  <c:v>89</c:v>
                </c:pt>
                <c:pt idx="5">
                  <c:v>85</c:v>
                </c:pt>
                <c:pt idx="6">
                  <c:v>82</c:v>
                </c:pt>
                <c:pt idx="7">
                  <c:v>82</c:v>
                </c:pt>
                <c:pt idx="8">
                  <c:v>84</c:v>
                </c:pt>
                <c:pt idx="9">
                  <c:v>86</c:v>
                </c:pt>
                <c:pt idx="10">
                  <c:v>88</c:v>
                </c:pt>
                <c:pt idx="11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temp(average)</c:v>
                </c:pt>
              </c:strCache>
            </c:strRef>
          </c:tx>
          <c:marker>
            <c:symbol val="none"/>
          </c:marker>
          <c:val>
            <c:numRef>
              <c:f>Sheet1!$C$8:$C$19</c:f>
              <c:numCache>
                <c:formatCode>General</c:formatCode>
                <c:ptCount val="12"/>
                <c:pt idx="0">
                  <c:v>77</c:v>
                </c:pt>
                <c:pt idx="1">
                  <c:v>81</c:v>
                </c:pt>
                <c:pt idx="2">
                  <c:v>82</c:v>
                </c:pt>
                <c:pt idx="3">
                  <c:v>81</c:v>
                </c:pt>
                <c:pt idx="4">
                  <c:v>79</c:v>
                </c:pt>
                <c:pt idx="5">
                  <c:v>77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76</c:v>
                </c:pt>
                <c:pt idx="10">
                  <c:v>76</c:v>
                </c:pt>
                <c:pt idx="11">
                  <c:v>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temp(low)</c:v>
                </c:pt>
              </c:strCache>
            </c:strRef>
          </c:tx>
          <c:marker>
            <c:symbol val="none"/>
          </c:marker>
          <c:val>
            <c:numRef>
              <c:f>Sheet1!$D$8:$D$19</c:f>
              <c:numCache>
                <c:formatCode>General</c:formatCode>
                <c:ptCount val="12"/>
                <c:pt idx="0">
                  <c:v>62</c:v>
                </c:pt>
                <c:pt idx="1">
                  <c:v>67</c:v>
                </c:pt>
                <c:pt idx="2">
                  <c:v>70</c:v>
                </c:pt>
                <c:pt idx="3">
                  <c:v>70</c:v>
                </c:pt>
                <c:pt idx="4">
                  <c:v>71</c:v>
                </c:pt>
                <c:pt idx="5">
                  <c:v>70</c:v>
                </c:pt>
                <c:pt idx="6">
                  <c:v>69</c:v>
                </c:pt>
                <c:pt idx="7">
                  <c:v>69</c:v>
                </c:pt>
                <c:pt idx="8">
                  <c:v>69</c:v>
                </c:pt>
                <c:pt idx="9">
                  <c:v>69</c:v>
                </c:pt>
                <c:pt idx="10">
                  <c:v>67</c:v>
                </c:pt>
                <c:pt idx="11">
                  <c:v>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245384"/>
        <c:axId val="222249600"/>
      </c:lineChart>
      <c:catAx>
        <c:axId val="222245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</a:t>
                </a:r>
              </a:p>
            </c:rich>
          </c:tx>
          <c:layout>
            <c:manualLayout>
              <c:xMode val="edge"/>
              <c:yMode val="edge"/>
              <c:x val="0.36334098862642172"/>
              <c:y val="0.87154392465647679"/>
            </c:manualLayout>
          </c:layout>
          <c:overlay val="0"/>
        </c:title>
        <c:majorTickMark val="none"/>
        <c:minorTickMark val="none"/>
        <c:tickLblPos val="low"/>
        <c:crossAx val="222249600"/>
        <c:crosses val="autoZero"/>
        <c:auto val="0"/>
        <c:lblAlgn val="ctr"/>
        <c:lblOffset val="100"/>
        <c:noMultiLvlLbl val="0"/>
      </c:catAx>
      <c:valAx>
        <c:axId val="222249600"/>
        <c:scaling>
          <c:orientation val="minMax"/>
          <c:min val="6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Temperature(F)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2245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289FA-5C8D-47D8-9AF4-5913895D4286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D70C-2E8E-49A7-BA2C-C0D26D39C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6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D70C-2E8E-49A7-BA2C-C0D26D39C4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5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9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158D-6B6E-4D78-93B6-6920100973F3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CC3F-1E9C-4E57-919F-E376A2C7E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1B38-D9A0-43AB-B1CD-20127BEF1F38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FA70-FEAA-44B9-BD3A-08B5307AA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1" y="4221482"/>
            <a:ext cx="35547304" cy="898779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53" y="4221482"/>
            <a:ext cx="105925617" cy="898779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600C-B717-4D7C-9D39-7828C8496CC7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E031-644C-440F-864D-7B6C22A0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4687-38C3-4531-A6E9-6AB865D6205A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9CE4-6753-42B8-8F48-A6E97CD40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6"/>
            <a:ext cx="37307520" cy="7200897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41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483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25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967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09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450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1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934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13D2-FBB1-4B8B-914B-8F8D5039E153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DD1B-1EA8-45BB-B9D7-5F8C73413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24582123"/>
            <a:ext cx="70736456" cy="69517263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31" y="24582123"/>
            <a:ext cx="70736463" cy="69517263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1E0E-49E0-4EB1-9190-AEA9D3D452E8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B582-4A62-433E-96E7-8A568324C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4" cy="3070857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418" indent="0">
              <a:buNone/>
              <a:defRPr sz="6900" b="1"/>
            </a:lvl2pPr>
            <a:lvl3pPr marL="3134835" indent="0">
              <a:buNone/>
              <a:defRPr sz="6200" b="1"/>
            </a:lvl3pPr>
            <a:lvl4pPr marL="4702255" indent="0">
              <a:buNone/>
              <a:defRPr sz="5500" b="1"/>
            </a:lvl4pPr>
            <a:lvl5pPr marL="6269672" indent="0">
              <a:buNone/>
              <a:defRPr sz="5500" b="1"/>
            </a:lvl5pPr>
            <a:lvl6pPr marL="7837090" indent="0">
              <a:buNone/>
              <a:defRPr sz="5500" b="1"/>
            </a:lvl6pPr>
            <a:lvl7pPr marL="9404508" indent="0">
              <a:buNone/>
              <a:defRPr sz="5500" b="1"/>
            </a:lvl7pPr>
            <a:lvl8pPr marL="10971926" indent="0">
              <a:buNone/>
              <a:defRPr sz="5500" b="1"/>
            </a:lvl8pPr>
            <a:lvl9pPr marL="12539345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4" cy="18966183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30" y="7368543"/>
            <a:ext cx="19400521" cy="3070857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418" indent="0">
              <a:buNone/>
              <a:defRPr sz="6900" b="1"/>
            </a:lvl2pPr>
            <a:lvl3pPr marL="3134835" indent="0">
              <a:buNone/>
              <a:defRPr sz="6200" b="1"/>
            </a:lvl3pPr>
            <a:lvl4pPr marL="4702255" indent="0">
              <a:buNone/>
              <a:defRPr sz="5500" b="1"/>
            </a:lvl4pPr>
            <a:lvl5pPr marL="6269672" indent="0">
              <a:buNone/>
              <a:defRPr sz="5500" b="1"/>
            </a:lvl5pPr>
            <a:lvl6pPr marL="7837090" indent="0">
              <a:buNone/>
              <a:defRPr sz="5500" b="1"/>
            </a:lvl6pPr>
            <a:lvl7pPr marL="9404508" indent="0">
              <a:buNone/>
              <a:defRPr sz="5500" b="1"/>
            </a:lvl7pPr>
            <a:lvl8pPr marL="10971926" indent="0">
              <a:buNone/>
              <a:defRPr sz="5500" b="1"/>
            </a:lvl8pPr>
            <a:lvl9pPr marL="12539345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30" y="10439400"/>
            <a:ext cx="19400521" cy="18966183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9AA2-567D-48F6-8009-8243608F5154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ECC6-D58F-4345-B1DF-D7F522F33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013C-FA7E-4D5F-8D61-C9AF5DBE162E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74F3-3B5E-4B1C-BBE0-3592E8C42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D3E8-711D-4817-B45E-BDB8BE0A7238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4818-5BB0-475F-B3FB-6E5EC34F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0" y="1310640"/>
            <a:ext cx="14439903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1" y="1310643"/>
            <a:ext cx="24536400" cy="28094943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0" y="6888483"/>
            <a:ext cx="14439903" cy="22517103"/>
          </a:xfrm>
        </p:spPr>
        <p:txBody>
          <a:bodyPr/>
          <a:lstStyle>
            <a:lvl1pPr marL="0" indent="0">
              <a:buNone/>
              <a:defRPr sz="4800"/>
            </a:lvl1pPr>
            <a:lvl2pPr marL="1567418" indent="0">
              <a:buNone/>
              <a:defRPr sz="4100"/>
            </a:lvl2pPr>
            <a:lvl3pPr marL="3134835" indent="0">
              <a:buNone/>
              <a:defRPr sz="3400"/>
            </a:lvl3pPr>
            <a:lvl4pPr marL="4702255" indent="0">
              <a:buNone/>
              <a:defRPr sz="3100"/>
            </a:lvl4pPr>
            <a:lvl5pPr marL="6269672" indent="0">
              <a:buNone/>
              <a:defRPr sz="3100"/>
            </a:lvl5pPr>
            <a:lvl6pPr marL="7837090" indent="0">
              <a:buNone/>
              <a:defRPr sz="3100"/>
            </a:lvl6pPr>
            <a:lvl7pPr marL="9404508" indent="0">
              <a:buNone/>
              <a:defRPr sz="3100"/>
            </a:lvl7pPr>
            <a:lvl8pPr marL="10971926" indent="0">
              <a:buNone/>
              <a:defRPr sz="3100"/>
            </a:lvl8pPr>
            <a:lvl9pPr marL="12539345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6447-A170-413D-B320-9948716ECEDA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02A0-9B03-431D-8599-98F4424EF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4" y="23042880"/>
            <a:ext cx="26334720" cy="2720343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4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1000"/>
            </a:lvl1pPr>
            <a:lvl2pPr marL="1567418" indent="0">
              <a:buNone/>
              <a:defRPr sz="9600"/>
            </a:lvl2pPr>
            <a:lvl3pPr marL="3134835" indent="0">
              <a:buNone/>
              <a:defRPr sz="8200"/>
            </a:lvl3pPr>
            <a:lvl4pPr marL="4702255" indent="0">
              <a:buNone/>
              <a:defRPr sz="6900"/>
            </a:lvl4pPr>
            <a:lvl5pPr marL="6269672" indent="0">
              <a:buNone/>
              <a:defRPr sz="6900"/>
            </a:lvl5pPr>
            <a:lvl6pPr marL="7837090" indent="0">
              <a:buNone/>
              <a:defRPr sz="6900"/>
            </a:lvl6pPr>
            <a:lvl7pPr marL="9404508" indent="0">
              <a:buNone/>
              <a:defRPr sz="6900"/>
            </a:lvl7pPr>
            <a:lvl8pPr marL="10971926" indent="0">
              <a:buNone/>
              <a:defRPr sz="6900"/>
            </a:lvl8pPr>
            <a:lvl9pPr marL="12539345" indent="0">
              <a:buNone/>
              <a:defRPr sz="6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4" y="25763223"/>
            <a:ext cx="26334720" cy="3863337"/>
          </a:xfrm>
        </p:spPr>
        <p:txBody>
          <a:bodyPr/>
          <a:lstStyle>
            <a:lvl1pPr marL="0" indent="0">
              <a:buNone/>
              <a:defRPr sz="4800"/>
            </a:lvl1pPr>
            <a:lvl2pPr marL="1567418" indent="0">
              <a:buNone/>
              <a:defRPr sz="4100"/>
            </a:lvl2pPr>
            <a:lvl3pPr marL="3134835" indent="0">
              <a:buNone/>
              <a:defRPr sz="3400"/>
            </a:lvl3pPr>
            <a:lvl4pPr marL="4702255" indent="0">
              <a:buNone/>
              <a:defRPr sz="3100"/>
            </a:lvl4pPr>
            <a:lvl5pPr marL="6269672" indent="0">
              <a:buNone/>
              <a:defRPr sz="3100"/>
            </a:lvl5pPr>
            <a:lvl6pPr marL="7837090" indent="0">
              <a:buNone/>
              <a:defRPr sz="3100"/>
            </a:lvl6pPr>
            <a:lvl7pPr marL="9404508" indent="0">
              <a:buNone/>
              <a:defRPr sz="3100"/>
            </a:lvl7pPr>
            <a:lvl8pPr marL="10971926" indent="0">
              <a:buNone/>
              <a:defRPr sz="3100"/>
            </a:lvl8pPr>
            <a:lvl9pPr marL="12539345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7A0-EBDB-499C-B079-B872E0BCD037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31EA-95DA-4C86-8309-92135ED4E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4989" y="1319213"/>
            <a:ext cx="395012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484" tIns="156742" rIns="313484" bIns="15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4989" y="7681915"/>
            <a:ext cx="39501233" cy="217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484" tIns="156742" rIns="313484" bIns="15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992" y="30510959"/>
            <a:ext cx="10240433" cy="1752600"/>
          </a:xfrm>
          <a:prstGeom prst="rect">
            <a:avLst/>
          </a:prstGeom>
        </p:spPr>
        <p:txBody>
          <a:bodyPr vert="horz" lIns="313484" tIns="156742" rIns="313484" bIns="156742" rtlCol="0" anchor="ctr"/>
          <a:lstStyle>
            <a:lvl1pPr algn="l" defTabSz="3134835" fontAlgn="auto">
              <a:spcBef>
                <a:spcPts val="0"/>
              </a:spcBef>
              <a:spcAft>
                <a:spcPts val="0"/>
              </a:spcAft>
              <a:defRPr sz="4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249E2F-93C5-4F0F-9D68-3A335F34E8E1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589" y="30510959"/>
            <a:ext cx="13898033" cy="1752600"/>
          </a:xfrm>
          <a:prstGeom prst="rect">
            <a:avLst/>
          </a:prstGeom>
        </p:spPr>
        <p:txBody>
          <a:bodyPr vert="horz" lIns="313484" tIns="156742" rIns="313484" bIns="156742" rtlCol="0" anchor="ctr"/>
          <a:lstStyle>
            <a:lvl1pPr algn="ctr" defTabSz="3134835" fontAlgn="auto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792" y="30510959"/>
            <a:ext cx="10240433" cy="1752600"/>
          </a:xfrm>
          <a:prstGeom prst="rect">
            <a:avLst/>
          </a:prstGeom>
        </p:spPr>
        <p:txBody>
          <a:bodyPr vert="horz" lIns="313484" tIns="156742" rIns="313484" bIns="156742" rtlCol="0" anchor="ctr"/>
          <a:lstStyle>
            <a:lvl1pPr algn="r" defTabSz="3134835" fontAlgn="auto">
              <a:spcBef>
                <a:spcPts val="0"/>
              </a:spcBef>
              <a:spcAft>
                <a:spcPts val="0"/>
              </a:spcAft>
              <a:defRPr sz="4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933A6A-8CCD-439B-A34C-FE1C8C4C6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3541" rtl="0" fontAlgn="base">
        <a:spcBef>
          <a:spcPct val="0"/>
        </a:spcBef>
        <a:spcAft>
          <a:spcPct val="0"/>
        </a:spcAft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2pPr>
      <a:lvl3pPr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3pPr>
      <a:lvl4pPr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4pPr>
      <a:lvl5pPr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5pPr>
      <a:lvl6pPr marL="457173"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6pPr>
      <a:lvl7pPr marL="914346"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7pPr>
      <a:lvl8pPr marL="1371520"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8pPr>
      <a:lvl9pPr marL="1828692"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9pPr>
    </p:titleStyle>
    <p:bodyStyle>
      <a:lvl1pPr marL="1174681" indent="-1174681" algn="l" defTabSz="3133541" rtl="0" fontAlgn="base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200" indent="-979430" algn="l" defTabSz="3133541" rtl="0" fontAlgn="base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7719" indent="-782592" algn="l" defTabSz="3133541" rtl="0" fontAlgn="base">
        <a:spcBef>
          <a:spcPct val="20000"/>
        </a:spcBef>
        <a:spcAft>
          <a:spcPct val="0"/>
        </a:spcAft>
        <a:buFont typeface="Arial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4490" indent="-782592" algn="l" defTabSz="3133541" rtl="0" fontAlgn="base">
        <a:spcBef>
          <a:spcPct val="20000"/>
        </a:spcBef>
        <a:spcAft>
          <a:spcPct val="0"/>
        </a:spcAft>
        <a:buFont typeface="Arial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2848" indent="-782592" algn="l" defTabSz="3133541" rtl="0" fontAlgn="base">
        <a:spcBef>
          <a:spcPct val="20000"/>
        </a:spcBef>
        <a:spcAft>
          <a:spcPct val="0"/>
        </a:spcAft>
        <a:buFont typeface="Arial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799" indent="-783709" algn="l" defTabSz="3134835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217" indent="-783709" algn="l" defTabSz="3134835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636" indent="-783709" algn="l" defTabSz="3134835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054" indent="-783709" algn="l" defTabSz="3134835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418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835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255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672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090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508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926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9345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chart" Target="../charts/chart1.xm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1587654" y="14671391"/>
            <a:ext cx="21025945" cy="16691306"/>
          </a:xfrm>
          <a:prstGeom prst="roundRect">
            <a:avLst>
              <a:gd name="adj" fmla="val 60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070800" y="7162800"/>
            <a:ext cx="9809989" cy="6979920"/>
          </a:xfrm>
          <a:prstGeom prst="roundRect">
            <a:avLst>
              <a:gd name="adj" fmla="val 592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174199" y="7086600"/>
            <a:ext cx="10439400" cy="6934200"/>
          </a:xfrm>
          <a:prstGeom prst="roundRect">
            <a:avLst>
              <a:gd name="adj" fmla="val 62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89112" y="7118084"/>
            <a:ext cx="10134600" cy="6978916"/>
          </a:xfrm>
          <a:prstGeom prst="roundRect">
            <a:avLst>
              <a:gd name="adj" fmla="val 70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891200" cy="66294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569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6172199" y="1600200"/>
            <a:ext cx="3204209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latin typeface="+mj-lt"/>
              </a:rPr>
              <a:t>Ebola Crisis: Primary Care Center Sierra Leone</a:t>
            </a:r>
          </a:p>
          <a:p>
            <a:r>
              <a:rPr lang="en-US" sz="6000" dirty="0" smtClean="0">
                <a:latin typeface="+mj-lt"/>
              </a:rPr>
              <a:t>Team Members: Ryan Shirk , Parke Martin, Zachary </a:t>
            </a:r>
            <a:r>
              <a:rPr lang="en-US" sz="6000" dirty="0" err="1" smtClean="0">
                <a:latin typeface="+mj-lt"/>
              </a:rPr>
              <a:t>Karasek</a:t>
            </a:r>
            <a:endParaRPr lang="en-US" sz="6000" dirty="0">
              <a:latin typeface="+mj-lt"/>
            </a:endParaRPr>
          </a:p>
        </p:txBody>
      </p:sp>
      <p:pic>
        <p:nvPicPr>
          <p:cNvPr id="14" name="Picture 13" descr="EF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2400"/>
            <a:ext cx="5231746" cy="63492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2156400"/>
            <a:ext cx="43891200" cy="76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1914" y="32087403"/>
            <a:ext cx="420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The Department of Engineering and Physics        					                         Elizabethtown College 2014</a:t>
            </a:r>
            <a:endParaRPr lang="en-US" sz="4800" dirty="0">
              <a:latin typeface="+mj-lt"/>
            </a:endParaRPr>
          </a:p>
        </p:txBody>
      </p:sp>
      <p:pic>
        <p:nvPicPr>
          <p:cNvPr id="17" name="Picture 16" descr="Inaugur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39317" y="329278"/>
            <a:ext cx="6019800" cy="6172329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689112" y="14441557"/>
            <a:ext cx="10134600" cy="16992600"/>
          </a:xfrm>
          <a:prstGeom prst="roundRect">
            <a:avLst>
              <a:gd name="adj" fmla="val 535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3001" y="15011400"/>
            <a:ext cx="533399" cy="1371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90600" y="15544800"/>
            <a:ext cx="9144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77" name="TextBox 11"/>
          <p:cNvSpPr txBox="1">
            <a:spLocks noChangeArrowheads="1"/>
          </p:cNvSpPr>
          <p:nvPr/>
        </p:nvSpPr>
        <p:spPr bwMode="auto">
          <a:xfrm>
            <a:off x="1905000" y="144780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Sierra Leone</a:t>
            </a:r>
            <a:endParaRPr lang="en-US" sz="7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14400" y="8229600"/>
            <a:ext cx="9601198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81" name="TextBox 11"/>
          <p:cNvSpPr txBox="1">
            <a:spLocks noChangeArrowheads="1"/>
          </p:cNvSpPr>
          <p:nvPr/>
        </p:nvSpPr>
        <p:spPr bwMode="auto">
          <a:xfrm>
            <a:off x="1828800" y="7162800"/>
            <a:ext cx="86867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Introduction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3073428" y="14671391"/>
            <a:ext cx="9519746" cy="16691306"/>
          </a:xfrm>
          <a:prstGeom prst="roundRect">
            <a:avLst>
              <a:gd name="adj" fmla="val 52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3525374" y="15052391"/>
            <a:ext cx="459829" cy="13306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3372974" y="15738191"/>
            <a:ext cx="9144000" cy="1088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85" name="TextBox 11"/>
          <p:cNvSpPr txBox="1">
            <a:spLocks noChangeArrowheads="1"/>
          </p:cNvSpPr>
          <p:nvPr/>
        </p:nvSpPr>
        <p:spPr bwMode="auto">
          <a:xfrm>
            <a:off x="34287374" y="14671391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Design</a:t>
            </a:r>
            <a:endParaRPr lang="en-US" sz="7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707600" y="7543800"/>
            <a:ext cx="533399" cy="1447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2326601" y="8229600"/>
            <a:ext cx="90678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>
            <a:off x="23393400" y="71628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Assumptions</a:t>
            </a:r>
            <a:endParaRPr lang="en-US" sz="7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3223201" y="8229600"/>
            <a:ext cx="92202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33985203" y="7162800"/>
            <a:ext cx="88391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Electrical Usage</a:t>
            </a:r>
            <a:endParaRPr lang="en-US" sz="72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985201" y="27203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en-US" sz="3200" dirty="0"/>
          </a:p>
        </p:txBody>
      </p:sp>
      <p:sp>
        <p:nvSpPr>
          <p:cNvPr id="52" name="Rectangle 51"/>
          <p:cNvSpPr/>
          <p:nvPr/>
        </p:nvSpPr>
        <p:spPr>
          <a:xfrm>
            <a:off x="33375601" y="7543800"/>
            <a:ext cx="533399" cy="1447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001" y="7543800"/>
            <a:ext cx="533399" cy="1447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68" name="Chart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26436"/>
              </p:ext>
            </p:extLst>
          </p:nvPr>
        </p:nvGraphicFramePr>
        <p:xfrm>
          <a:off x="1012963" y="27488692"/>
          <a:ext cx="5259114" cy="332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346388" y="8667601"/>
            <a:ext cx="79419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Because we were only given </a:t>
            </a:r>
            <a:r>
              <a:rPr lang="en-US" sz="3200" dirty="0" smtClean="0">
                <a:solidFill>
                  <a:schemeClr val="bg1"/>
                </a:solidFill>
              </a:rPr>
              <a:t>a 3kW photovoltaic system, we needed to minimize electrical use.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220V 50Hz Water Pump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Small Fridge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5 100W light bulbs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5 Outlets (Laptop/Phone Charger, Fan, </a:t>
            </a:r>
            <a:r>
              <a:rPr lang="en-US" sz="2800" dirty="0" err="1" smtClean="0">
                <a:solidFill>
                  <a:schemeClr val="bg1"/>
                </a:solidFill>
              </a:rPr>
              <a:t>etc</a:t>
            </a:r>
            <a:r>
              <a:rPr lang="en-US" sz="2800" dirty="0" smtClean="0">
                <a:solidFill>
                  <a:schemeClr val="bg1"/>
                </a:solidFill>
              </a:rPr>
              <a:t>).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65367" y="7086601"/>
            <a:ext cx="10145820" cy="7056120"/>
            <a:chOff x="32908494" y="14630400"/>
            <a:chExt cx="10145820" cy="8307457"/>
          </a:xfrm>
        </p:grpSpPr>
        <p:sp>
          <p:nvSpPr>
            <p:cNvPr id="99" name="Rounded Rectangle 98"/>
            <p:cNvSpPr/>
            <p:nvPr/>
          </p:nvSpPr>
          <p:spPr>
            <a:xfrm>
              <a:off x="32908494" y="14630400"/>
              <a:ext cx="10145820" cy="8307457"/>
            </a:xfrm>
            <a:prstGeom prst="roundRect">
              <a:avLst>
                <a:gd name="adj" fmla="val 820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3223203" y="16383000"/>
              <a:ext cx="9601199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135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1" name="TextBox 11"/>
            <p:cNvSpPr txBox="1">
              <a:spLocks noChangeArrowheads="1"/>
            </p:cNvSpPr>
            <p:nvPr/>
          </p:nvSpPr>
          <p:spPr bwMode="auto">
            <a:xfrm>
              <a:off x="34061403" y="15258846"/>
              <a:ext cx="868679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2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Water Usage</a:t>
              </a:r>
              <a:endParaRPr lang="en-US" sz="7200" dirty="0">
                <a:solidFill>
                  <a:schemeClr val="bg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451804" y="15635385"/>
              <a:ext cx="533399" cy="1447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135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356290" y="16840200"/>
              <a:ext cx="8391911" cy="554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u="sng" dirty="0" smtClean="0">
                  <a:solidFill>
                    <a:schemeClr val="bg1"/>
                  </a:solidFill>
                </a:rPr>
                <a:t>Clean Water: </a:t>
              </a:r>
            </a:p>
            <a:p>
              <a:r>
                <a:rPr lang="en-US" sz="2500" dirty="0" smtClean="0">
                  <a:solidFill>
                    <a:schemeClr val="bg1"/>
                  </a:solidFill>
                </a:rPr>
                <a:t>-clean </a:t>
              </a:r>
              <a:r>
                <a:rPr lang="en-US" sz="2500" dirty="0" smtClean="0">
                  <a:solidFill>
                    <a:schemeClr val="bg1"/>
                  </a:solidFill>
                </a:rPr>
                <a:t>water </a:t>
              </a:r>
              <a:r>
                <a:rPr lang="en-US" sz="2500" dirty="0" smtClean="0">
                  <a:solidFill>
                    <a:schemeClr val="bg1"/>
                  </a:solidFill>
                </a:rPr>
                <a:t>provided by Engineers without </a:t>
              </a:r>
              <a:r>
                <a:rPr lang="en-US" sz="2500" dirty="0" smtClean="0">
                  <a:solidFill>
                    <a:schemeClr val="bg1"/>
                  </a:solidFill>
                </a:rPr>
                <a:t>Borders</a:t>
              </a:r>
              <a:endParaRPr lang="en-US" sz="2500" dirty="0" smtClean="0">
                <a:solidFill>
                  <a:schemeClr val="bg1"/>
                </a:solidFill>
              </a:endParaRPr>
            </a:p>
            <a:p>
              <a:endParaRPr lang="en-US" sz="2500" dirty="0">
                <a:solidFill>
                  <a:schemeClr val="bg1"/>
                </a:solidFill>
              </a:endParaRPr>
            </a:p>
            <a:p>
              <a:r>
                <a:rPr lang="en-US" sz="2500" b="1" u="sng" dirty="0" smtClean="0">
                  <a:solidFill>
                    <a:schemeClr val="bg1"/>
                  </a:solidFill>
                </a:rPr>
                <a:t>Hot Water: </a:t>
              </a:r>
            </a:p>
            <a:p>
              <a:r>
                <a:rPr lang="en-US" sz="2500" dirty="0" smtClean="0">
                  <a:solidFill>
                    <a:schemeClr val="bg1"/>
                  </a:solidFill>
                </a:rPr>
                <a:t>- system of water barrels that are either painted or colored black. </a:t>
              </a:r>
            </a:p>
            <a:p>
              <a:r>
                <a:rPr lang="en-US" sz="2500" dirty="0" smtClean="0">
                  <a:solidFill>
                    <a:schemeClr val="bg1"/>
                  </a:solidFill>
                </a:rPr>
                <a:t>- placed on the side of the building that receive the most amount of sun( depending on where the building is located)</a:t>
              </a:r>
            </a:p>
            <a:p>
              <a:r>
                <a:rPr lang="en-US" sz="2500" dirty="0" smtClean="0">
                  <a:solidFill>
                    <a:schemeClr val="bg1"/>
                  </a:solidFill>
                </a:rPr>
                <a:t>- This will draw heat in from the sun throughout the day and with the help of a small water pump will allow for hot water access through the day. </a:t>
              </a:r>
              <a:endParaRPr lang="en-US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698200" y="8667601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3kW </a:t>
            </a:r>
            <a:r>
              <a:rPr lang="en-US" sz="2800" dirty="0" smtClean="0">
                <a:solidFill>
                  <a:schemeClr val="bg1"/>
                </a:solidFill>
              </a:rPr>
              <a:t>of energy from solar panels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eismic and wind loads are minimal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All materials need to be handled by hand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ite locations and improvements will be determined by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Concrete is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Mud-brick 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Limited stone and ceramic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Minimal steel products(e.g. nails)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Wood available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95787"/>
            <a:ext cx="4003516" cy="31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633346" y="27867282"/>
            <a:ext cx="152400" cy="17013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7083185"/>
            <a:ext cx="7848600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Population: 5.743 Million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          :  Urban Pop. 39.2%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Climate: tropical, hot, humid,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: summer rainy season(may to December)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     : winter dry season (December to April)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Topography: coastal belt of mangrove swamps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     :  wooded hill country  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     :  upland plateau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     :  mountains in the east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- high point: 1948m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- low point : 0m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9169928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West Africa is currently battling a rapid spreading disease called EBOLA. This project proposes a design plan for Primary Medical Clinics in the area. </a:t>
            </a:r>
            <a:r>
              <a:rPr lang="en-US" sz="2800" dirty="0" smtClean="0">
                <a:solidFill>
                  <a:schemeClr val="bg1"/>
                </a:solidFill>
              </a:rPr>
              <a:t>These </a:t>
            </a:r>
            <a:r>
              <a:rPr lang="en-US" sz="2800" dirty="0" smtClean="0">
                <a:solidFill>
                  <a:schemeClr val="bg1"/>
                </a:solidFill>
              </a:rPr>
              <a:t>clinics must be designed for </a:t>
            </a:r>
            <a:r>
              <a:rPr lang="en-US" sz="2800" dirty="0" smtClean="0">
                <a:solidFill>
                  <a:schemeClr val="bg1"/>
                </a:solidFill>
              </a:rPr>
              <a:t>50 </a:t>
            </a:r>
            <a:r>
              <a:rPr lang="en-US" sz="2800" dirty="0" smtClean="0">
                <a:solidFill>
                  <a:schemeClr val="bg1"/>
                </a:solidFill>
              </a:rPr>
              <a:t>locations throughout the country. All patients will be screened for EBOLA in a triage tent outside the facility and then either directed to our facility or to a nearby emergency EBOLA treatment center.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106721" y="23940805"/>
            <a:ext cx="2396596" cy="794399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7"/>
          <a:stretch>
            <a:fillRect/>
          </a:stretch>
        </p:blipFill>
        <p:spPr>
          <a:xfrm>
            <a:off x="11974518" y="15196857"/>
            <a:ext cx="6231149" cy="564619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8"/>
          <a:stretch>
            <a:fillRect/>
          </a:stretch>
        </p:blipFill>
        <p:spPr>
          <a:xfrm>
            <a:off x="19433914" y="16915903"/>
            <a:ext cx="6231149" cy="3582742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9"/>
          <a:stretch>
            <a:fillRect/>
          </a:stretch>
        </p:blipFill>
        <p:spPr>
          <a:xfrm>
            <a:off x="25807301" y="16721937"/>
            <a:ext cx="6231149" cy="3970673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10"/>
          <a:stretch>
            <a:fillRect/>
          </a:stretch>
        </p:blipFill>
        <p:spPr>
          <a:xfrm>
            <a:off x="12538026" y="22395974"/>
            <a:ext cx="6231149" cy="5492610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11"/>
          <a:stretch>
            <a:fillRect/>
          </a:stretch>
        </p:blipFill>
        <p:spPr>
          <a:xfrm>
            <a:off x="18985051" y="22824747"/>
            <a:ext cx="6231149" cy="5405226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12"/>
          <a:stretch>
            <a:fillRect/>
          </a:stretch>
        </p:blipFill>
        <p:spPr>
          <a:xfrm>
            <a:off x="25432076" y="22728989"/>
            <a:ext cx="6231149" cy="7073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85201" y="16663210"/>
            <a:ext cx="7391399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Structure built using available materials (assumptions)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Soffits all the way around to increase shade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Furnished with basic furniture that can be found in the region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Double-hung windows for easy opening (air flow)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Small shower and wash basin for sterilization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Hazardous waste sent out drain in sterilization room into incinerator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Roof vented at soffit and peak for air flow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Mud-brick made on site to avoid breaking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Thatching applied to roof to decrease sun absorption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346" y="25910612"/>
            <a:ext cx="6255854" cy="460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421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Elizabethtown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degoedek</dc:creator>
  <cp:lastModifiedBy>Karasek, Zachary A</cp:lastModifiedBy>
  <cp:revision>195</cp:revision>
  <dcterms:created xsi:type="dcterms:W3CDTF">2008-04-17T15:23:35Z</dcterms:created>
  <dcterms:modified xsi:type="dcterms:W3CDTF">2014-10-30T01:07:40Z</dcterms:modified>
</cp:coreProperties>
</file>